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9" r:id="rId4"/>
    <p:sldId id="278" r:id="rId5"/>
    <p:sldId id="279" r:id="rId6"/>
    <p:sldId id="280" r:id="rId7"/>
    <p:sldId id="281" r:id="rId8"/>
    <p:sldId id="266" r:id="rId9"/>
    <p:sldId id="260" r:id="rId10"/>
    <p:sldId id="287" r:id="rId11"/>
    <p:sldId id="286" r:id="rId12"/>
    <p:sldId id="284" r:id="rId13"/>
    <p:sldId id="259" r:id="rId14"/>
    <p:sldId id="292" r:id="rId15"/>
    <p:sldId id="289" r:id="rId16"/>
    <p:sldId id="270" r:id="rId17"/>
    <p:sldId id="272" r:id="rId18"/>
    <p:sldId id="273" r:id="rId19"/>
    <p:sldId id="274" r:id="rId20"/>
    <p:sldId id="275" r:id="rId21"/>
    <p:sldId id="290" r:id="rId22"/>
    <p:sldId id="276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1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900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93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1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52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94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34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1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53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832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4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16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835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9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5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26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11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52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89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10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604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1AE3-880C-45B3-B7A2-3440D62B57A5}" type="datetimeFigureOut">
              <a:rPr lang="pl-PL" smtClean="0"/>
              <a:t>2018-04-16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BE7F-B576-49FA-9455-1591579A71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6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A808-EA35-4ECF-A5B5-6BADBFC75A40}" type="datetimeFigureOut">
              <a:rPr lang="pl-PL" smtClean="0"/>
              <a:t>2018-04-16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67D9-7EED-4E75-AE9A-EFE33FA33D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9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2531" y="1528236"/>
            <a:ext cx="7067128" cy="1972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Rządowy program wsparcia w latach 2015-18 </a:t>
            </a:r>
            <a:r>
              <a:rPr lang="pl-PL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„Bezpieczna +”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został przyjęty uchwałą  nr 89/2015 Rady Ministrów z dnia 23 czerwca 2015 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80920" cy="1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Znalezione obrazy dla zapytania znaki logo instytucji mundurowy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37248"/>
            <a:ext cx="1634920" cy="13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znaki logo instytucji mundurowy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8" y="1528235"/>
            <a:ext cx="1875804" cy="13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straÅ¼ miejsk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2" y="4924172"/>
            <a:ext cx="1217514" cy="1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straÅ¼ poÅ¼arna szczec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31" y="3407510"/>
            <a:ext cx="7067128" cy="30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Znalezione obrazy dla zapytania wojsko ochrony pogranic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" y="272998"/>
            <a:ext cx="7920880" cy="115212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„BEZPIECZNA +” Rok 2018;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28 organy prowadzące szkoły województwa zachodniopomorskiego złożyły w  2018 roku </a:t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39 wniosków podległych im placówek. Jeden wniosek: wpłynął po terminie i nie został rozpatrzony.</a:t>
            </a:r>
          </a:p>
          <a:p>
            <a:pPr algn="just"/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Formalną ocenę przeszły pozytywnie 22 wnioski, z czego do realizacji zarekomendowano w ramach przyznanej kwoty (203 780,00PLN)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najwyżej ocenionych wniosków do realizacji na kwotę 201 094,53 PLN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1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30521"/>
              </p:ext>
            </p:extLst>
          </p:nvPr>
        </p:nvGraphicFramePr>
        <p:xfrm>
          <a:off x="157940" y="908720"/>
          <a:ext cx="8721547" cy="5949496"/>
        </p:xfrm>
        <a:graphic>
          <a:graphicData uri="http://schemas.openxmlformats.org/drawingml/2006/table">
            <a:tbl>
              <a:tblPr firstRow="1" firstCol="1" bandRow="1"/>
              <a:tblGrid>
                <a:gridCol w="1623072">
                  <a:extLst>
                    <a:ext uri="{9D8B030D-6E8A-4147-A177-3AD203B41FA5}">
                      <a16:colId xmlns:a16="http://schemas.microsoft.com/office/drawing/2014/main" xmlns="" val="1574529121"/>
                    </a:ext>
                  </a:extLst>
                </a:gridCol>
                <a:gridCol w="1953298">
                  <a:extLst>
                    <a:ext uri="{9D8B030D-6E8A-4147-A177-3AD203B41FA5}">
                      <a16:colId xmlns:a16="http://schemas.microsoft.com/office/drawing/2014/main" xmlns="" val="3713070177"/>
                    </a:ext>
                  </a:extLst>
                </a:gridCol>
                <a:gridCol w="1723167">
                  <a:extLst>
                    <a:ext uri="{9D8B030D-6E8A-4147-A177-3AD203B41FA5}">
                      <a16:colId xmlns:a16="http://schemas.microsoft.com/office/drawing/2014/main" xmlns="" val="3981750159"/>
                    </a:ext>
                  </a:extLst>
                </a:gridCol>
                <a:gridCol w="2228330">
                  <a:extLst>
                    <a:ext uri="{9D8B030D-6E8A-4147-A177-3AD203B41FA5}">
                      <a16:colId xmlns:a16="http://schemas.microsoft.com/office/drawing/2014/main" xmlns="" val="1058561356"/>
                    </a:ext>
                  </a:extLst>
                </a:gridCol>
                <a:gridCol w="1193680">
                  <a:extLst>
                    <a:ext uri="{9D8B030D-6E8A-4147-A177-3AD203B41FA5}">
                      <a16:colId xmlns:a16="http://schemas.microsoft.com/office/drawing/2014/main" xmlns="" val="364378129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 projektu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 wnioskujący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szkoły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Tytuł projektu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Kwota dotacji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zł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41575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III/B+/1/2018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Pyrzyce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Brzesku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„Idziemy Po-Moc”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087413"/>
                  </a:ext>
                </a:extLst>
              </a:tr>
              <a:tr h="429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III/B+/2/2018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Pyrzyce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Żabowie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„Idziemy Po-Moc”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4070466"/>
                  </a:ext>
                </a:extLst>
              </a:tr>
              <a:tr h="26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III/B+/3/2018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Pyrzyce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Okunicy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„Idziemy P0-Moc”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16 000,00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5881888"/>
                  </a:ext>
                </a:extLst>
              </a:tr>
              <a:tr h="348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Przelewice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Publiczna Szkoła Podstawowa w Żukowie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„Chcemy wspólnie odkrywać świat przez kolejne 70 lat”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37 050,00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4282504"/>
                  </a:ext>
                </a:extLst>
              </a:tr>
              <a:tr h="28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Szczecinek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Turowie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„Sala wyciszenia i relaksu”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9 668,35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647855"/>
                  </a:ext>
                </a:extLst>
              </a:tr>
              <a:tr h="43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Darłowo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im. Ratowników Morskich w Dąbkach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„Szkoła bezpieczna i przyjazna”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12 400,00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8434029"/>
                  </a:ext>
                </a:extLst>
              </a:tr>
              <a:tr h="26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III/B+/4/2018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Pyrzyce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Pyrzycach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„Edukacja w terenie”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22 555,00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004522"/>
                  </a:ext>
                </a:extLst>
              </a:tr>
              <a:tr h="442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VI/B+/2/2018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Powiat Policki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Specjalny Ośrodek Szkolno-Wychowawczy im. Kawalerów Orderu Uśmiechu w Tanowie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„Umiemy ratować”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8 187,18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046458"/>
                  </a:ext>
                </a:extLst>
              </a:tr>
              <a:tr h="43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Powiat Policki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Zespół Szkół w Policach im. I. Łukasiewicza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„Żyj zdrowo i bezpiecznie”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8660027"/>
                  </a:ext>
                </a:extLst>
              </a:tr>
              <a:tr h="348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Trzebiatów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nr1 w Trzebiatowie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„Bezpieczna Jedynka”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16 000,00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408316"/>
                  </a:ext>
                </a:extLst>
              </a:tr>
              <a:tr h="369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I/B+/1/2018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Biesiekierz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Starych Bielicach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„Szkoła bezpieczna i przyjazna to pierwszy krok do sukcesu”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9 808,00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1334862"/>
                  </a:ext>
                </a:extLst>
              </a:tr>
              <a:tr h="28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I/B+/2/2018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Biesiekierz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Świeminie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„W szkole jak? Mądrze i bezpiecznie”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12450,00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77877"/>
                  </a:ext>
                </a:extLst>
              </a:tr>
              <a:tr h="286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XVI/B+/1/2018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Wolin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w Kołczewie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„Bezpieczna +”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4 976,00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4976196"/>
                  </a:ext>
                </a:extLst>
              </a:tr>
              <a:tr h="87178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201094,53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0" marR="23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893775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332848"/>
            <a:ext cx="865590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Wykaz wniosk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zakwalifikowanych do otrzymania wsparcia finansowego w 2018 roku w ramach Rządowego programu wspomagania na lata 2015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organ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prowadzących szkoły w zapewnieniu bezpiecznych warunk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nauki, wychowania i opieki w szkołach 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Bezpieczna+</a:t>
            </a:r>
            <a:r>
              <a:rPr lang="pl-PL" altLang="pl-P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l-PL" altLang="pl-PL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56398" y="2223122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5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pl-PL" altLang="pl-PL" sz="135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pl-PL" altLang="pl-PL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Realizowane </a:t>
            </a:r>
            <a:r>
              <a:rPr lang="pl-PL" sz="4500" b="1" dirty="0">
                <a:latin typeface="Arial" panose="020B0604020202020204" pitchFamily="34" charset="0"/>
                <a:cs typeface="Arial" panose="020B0604020202020204" pitchFamily="34" charset="0"/>
              </a:rPr>
              <a:t>formy „bezpiecznych działań” </a:t>
            </a:r>
            <a:r>
              <a:rPr lang="pl-P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Bezpieczeństwo w domu, w szkole i na drodze;</a:t>
            </a:r>
          </a:p>
          <a:p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Poprawa kompetencji pracowników szkół, uczniów </a:t>
            </a:r>
            <a:b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i ich rodziców oraz społeczności lokalnej w zakresie </a:t>
            </a:r>
            <a:b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rozpoznawania sytuacji niebezpiecznych oraz </a:t>
            </a:r>
            <a:b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postępowania w sytuacjach zagrożenia.</a:t>
            </a:r>
          </a:p>
          <a:p>
            <a:pPr marL="0" indent="0" algn="just">
              <a:buNone/>
            </a:pPr>
            <a:endParaRPr lang="pl-PL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Podnoszenie poziomu bezpieczeństwa w szkole poprzez działania wpływające na poprawę relacji interpersonalnych w szkole. </a:t>
            </a:r>
          </a:p>
          <a:p>
            <a:pPr marL="0" indent="0">
              <a:buNone/>
            </a:pPr>
            <a:endParaRPr lang="pl-PL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1152128"/>
          </a:xfrm>
          <a:prstGeom prst="rect">
            <a:avLst/>
          </a:prstGeom>
        </p:spPr>
      </p:pic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00200" cy="1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187" y="1700808"/>
            <a:ext cx="7847013" cy="1800200"/>
          </a:xfrm>
        </p:spPr>
        <p:txBody>
          <a:bodyPr>
            <a:normAutofit fontScale="85000" lnSpcReduction="20000"/>
          </a:bodyPr>
          <a:lstStyle/>
          <a:p>
            <a:pPr lvl="0" algn="l"/>
            <a:endParaRPr lang="pl-PL" sz="20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Szkolne boiska placem ćwiczeń praktycznych umiejętności użytkownika dróg – bezpieczeństwo drogowe/ bezpieczna jazda na rowerze/ bezpieczna droga- Cykl spotkań ze służbami mundurowymi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instalacja miasteczka drogowego w szkołach na terenie wiejskim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„Bezpieczny dojazd rowerem do szkoły”</a:t>
            </a:r>
          </a:p>
          <a:p>
            <a:pPr lvl="0" algn="l"/>
            <a:r>
              <a:rPr lang="pl-PL" sz="2000" dirty="0" smtClean="0">
                <a:solidFill>
                  <a:schemeClr val="tx1"/>
                </a:solidFill>
              </a:rPr>
              <a:t>		</a:t>
            </a:r>
            <a:endParaRPr lang="pl-PL" sz="2000" dirty="0">
              <a:solidFill>
                <a:schemeClr val="tx1"/>
              </a:solidFill>
            </a:endParaRPr>
          </a:p>
          <a:p>
            <a:pPr lvl="0" algn="l"/>
            <a:endParaRPr lang="pl-PL" sz="2000" dirty="0" smtClean="0">
              <a:solidFill>
                <a:schemeClr val="tx1"/>
              </a:solidFill>
            </a:endParaRPr>
          </a:p>
          <a:p>
            <a:pPr lvl="0" algn="l"/>
            <a:endParaRPr lang="pl-P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pl-PL" sz="2000" dirty="0">
              <a:solidFill>
                <a:schemeClr val="tx1"/>
              </a:solidFill>
            </a:endParaRPr>
          </a:p>
          <a:p>
            <a:pPr lvl="0" algn="l"/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332656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nalezione obrazy dla zapytania bezpieczeÅstwo spoÅecz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4879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829675" cy="50691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warsztaty dla dzieci, nauczycieli i rodziców – podnoszenie jakości pracy </a:t>
            </a:r>
            <a:endParaRPr 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zakresie profilaktyki, wychowania, bezpieczeństwa i opieki nad uczniem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7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nauczycieli rozpoczęło realizację autorskiego programu </a:t>
            </a: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„Strażnicy </a:t>
            </a: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uśmiechu</a:t>
            </a: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Ewakuacja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praktyczne ćwiczenia ewakuacyjne z udziałem służb mundurowych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Pakiety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specjalistycznych programów instruktażowych (konkursy plastyczne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>
              <a:buNone/>
            </a:pPr>
            <a:endParaRPr 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Lekcje przestrogi”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pakiet filmów o współczesnych zagrożeniach przeznaczonych dla dzieci i młodzieży ( ADHD, Uzależnienia od narkotyków, komputera, Internetu, nawiązywanie niebezpiecznych w skutkach przyjaźni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Wdrożenie nowego modelu pracy z uczniami ze specjalnymi potrzebami edukacyjnymi przy użyciu urządzeń multimedialnych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(tablety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oraz zawartych w nich specjalistycznych programach </a:t>
            </a: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dzieci ze specjalnymi potrzebami edukacyjnym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 Umiejętności Społecznych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podnoszenie kompetencji społecznych dzieci. </a:t>
            </a:r>
          </a:p>
          <a:p>
            <a:pPr lvl="0"/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Stałych Warsztatów </a:t>
            </a:r>
            <a:r>
              <a:rPr lang="pl-PL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sycho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-edukacyjnych </a:t>
            </a:r>
            <a:r>
              <a:rPr lang="pl-P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rodziców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rok 2016.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1152128"/>
          </a:xfrm>
          <a:prstGeom prst="rect">
            <a:avLst/>
          </a:prstGeom>
        </p:spPr>
      </p:pic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5"/>
            <a:ext cx="2760242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Zdrowy tryb życia;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Cykliczne ćwiczenie nawyków ”zdrowego trybu życia”, 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 tym uczniowska </a:t>
            </a: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„Karta umiejętności”-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wzrost poczucia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wpływu na własne działania i działania najbliższego otoczenia,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Wyrównywanie szans edukacyjnych uczniów.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Uczniowskie scenariusze zajęć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warsztaty „Bezpieczna droga do szkoły i domu”, „Sport – źródło energii”, „Zdrowa żywność”, „Czwartkowe wspólne gotowanie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rodzicami”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 na picie wody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dzbanki z wodą dostępne w szkole w ciągu dnia – zmiana nawyków uczniów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„Zdrowy cykl dnia” – </a:t>
            </a: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modyfikacja rozkładu dnia w szkolenia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np. zmiana godzin przerw śniadaniowych, zdrowe śniadania, zabawy ruchowe w czasie przerw,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Dbałość o zdrowie: - Prelekcje dot. </a:t>
            </a:r>
            <a:r>
              <a:rPr lang="pl-PL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higieny i dbałości o zęby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w tym fluoryzacja –oraz akcja antynikotynowa w szkole.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1152128"/>
          </a:xfrm>
          <a:prstGeom prst="rect">
            <a:avLst/>
          </a:prstGeom>
        </p:spPr>
      </p:pic>
      <p:pic>
        <p:nvPicPr>
          <p:cNvPr id="5122" name="Picture 2" descr="Znalezione obrazy dla zapytania bezpieczeÅstwo spoÅecz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11182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190675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Udzielanie pierwszej pomocy; </a:t>
            </a:r>
          </a:p>
          <a:p>
            <a:pPr marL="0" indent="0">
              <a:buNone/>
            </a:pPr>
            <a:endParaRPr lang="pl-P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Warsztaty i zajęcia praktyczne z udzielania pierwszej pomocy osobie poszkodowanej: sprawdzanie oddechu, przytomności, przeprowadzania resuscytacji krążeniowo-oddechowej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1152128"/>
          </a:xfrm>
          <a:prstGeom prst="rect">
            <a:avLst/>
          </a:prstGeom>
        </p:spPr>
      </p:pic>
      <p:pic>
        <p:nvPicPr>
          <p:cNvPr id="5" name="Picture 2" descr="Znalezione obrazy dla zapytania Bezpiecze&amp;nacute;s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51845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„Otwarta szkoła”- rozpoznawanie i integracja ze środowiskiem lokalnym;</a:t>
            </a:r>
          </a:p>
          <a:p>
            <a:pPr marL="0" indent="0" algn="just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Współpraca i integracja szkół ze środowiskiem lokalnym oraz </a:t>
            </a:r>
            <a:r>
              <a:rPr lang="pl-PL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przeciwdziałanie dyskryminacji, braku tolerancji.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Wprowadzenie na stałe do planu pracy szkół cyklicznych imprez i uroczystości realizowanych we współpracy ze środowiskiem lokalnym.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prospołecznej postawy ucznia </a:t>
            </a: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charytatywne akcje pomocy dla dzieci </a:t>
            </a:r>
          </a:p>
          <a:p>
            <a:pPr marL="0" indent="0" algn="just">
              <a:buNone/>
            </a:pPr>
            <a:r>
              <a:rPr lang="pl-PL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w Domu Dziecka oraz Ośrodku Szkolno- Wychowawczym.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Nawiązanie współpracy pomocowej z mieszkańcami i instytucjami najbliższego otoczenia szkoły, w tym z Ośrodkami Opieki i Pomocy Społecznej oraz OSP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samopomocy uczniowskiej - festiwal integracyjny „Ty i ja”.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konferencji naukowo-szkoleniowej „Trzymaj formę” we współpracy ze Strażą Miejską oraz Stacją Sanitarno-Epidemiologiczną 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Akcja woluntarystyczna „Drużyna Świętego Mikołaja”.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Warsztaty Terapii Zajęciowej ATUT – integracja z dorosłymi osobami niepełnosprawnymi.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Współpraca z Fundacją Kultury i Sportu.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Promocja, informacja, publikacja:</a:t>
            </a:r>
          </a:p>
          <a:p>
            <a:pPr marL="0" indent="0">
              <a:buNone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Autorskie programy edukacyjne.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Gazetki szkolne – uczniowskie artykuły na temat zdrowej żywności, zdrowego stylu życia, na temat cyberprzemocy, właściwego / ostrożnego zawierania znajomości w cyberprzestrzeni i w realu,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Mini-książeczki kucharskie, prace konkursowe uczniów przygotowane podczas warsztatów kulinarnych.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Internetowe wydanie gazetek szkolnych dot. bezpieczeństwa.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Opracowania, scenariusze i prezentacje w tym bajki terapeutyczno- wychowawcze np. „Czarodziejski las” prezentowanej nie tylko w środowisku szkolnym ale również w Ośrodku Szkolno- Wychowawczym, w Zakładzie Karnym,  na oddziale Hematologii i Onkologii Dziecięcej  Kliniki Gdańskiej,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Przedstawienie edukacyjne „ Stop cyberprzemocy” opracowane z udziałem zarówno uczniów, jak i ich rodziców.</a:t>
            </a:r>
          </a:p>
          <a:p>
            <a:pPr algn="just"/>
            <a:r>
              <a:rPr lang="pl-PL" dirty="0" smtClean="0"/>
              <a:t>Opracowania i prezentacja przedstawień teatralnych w cyklu ” </a:t>
            </a:r>
            <a:r>
              <a:rPr lang="pl-PL" b="1" dirty="0" smtClean="0">
                <a:solidFill>
                  <a:schemeClr val="tx2"/>
                </a:solidFill>
              </a:rPr>
              <a:t>Żeby zdrowym być</a:t>
            </a:r>
            <a:r>
              <a:rPr lang="pl-PL" dirty="0" smtClean="0"/>
              <a:t>”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800" b="1" dirty="0" smtClean="0"/>
              <a:t>Doposażenie szkół;</a:t>
            </a:r>
          </a:p>
          <a:p>
            <a:pPr marL="0" indent="0">
              <a:buNone/>
            </a:pPr>
            <a:endParaRPr lang="pl-PL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Wyposażenie wyznaczanych </a:t>
            </a:r>
            <a:r>
              <a:rPr lang="pl-PL" b="1" dirty="0" smtClean="0">
                <a:solidFill>
                  <a:schemeClr val="tx2"/>
                </a:solidFill>
              </a:rPr>
              <a:t>„stref ciszy dla najmłodszych dzieci w szkole”</a:t>
            </a:r>
            <a:r>
              <a:rPr lang="pl-PL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zakup sprzętu, materiałów i pomocy dydaktycznych,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wyposażenie sal do zajęć technicznych w akcesoria kuchenne,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zakup sprzętu i oprogramowania komputerowego,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zakup filmów edukacyjnych i instruktarzowych,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zakup kamizelek i elementów odblaskowych.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3224" y="2274938"/>
            <a:ext cx="7413575" cy="4583062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Zespół Koordynujący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Rządowego programu wsparcia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latach 2015 -2018 organów prowadzących szkoły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zapewnieniu bezpiecznych warunków nauki, wychowania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opieki 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szkołach „Bezpieczna +”powołany został Zarządzeniem nr 539/2015 z dnia </a:t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26 sierpnia 2015 roku.</a:t>
            </a:r>
          </a:p>
          <a:p>
            <a:pPr marL="0" lv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skład Zespołu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ojewództwa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achodniopomorskiego wchodzą przedstawiciele;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Kuratorium Oświaty w Szczecinie – </a:t>
            </a:r>
            <a:r>
              <a:rPr lang="pl-P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 zespołu.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Wojewódzkiej Komendy Policji w Szczecinie.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Wydziału Bezpieczeństwa i Zarządzania Kryzysowego ZUW.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Wydziału Spraw Społecznych ZUW.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Centrum Pedagogiczno-Psychologiczne w Szczecinie.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998"/>
            <a:ext cx="83529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7583" y="1709572"/>
            <a:ext cx="8933725" cy="5896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 programie „Bezpieczna +” w latach 2015-2018 </a:t>
            </a:r>
          </a:p>
          <a:p>
            <a:pPr marL="0" indent="0">
              <a:buNone/>
            </a:pPr>
            <a:r>
              <a:rPr lang="pl-PL" sz="2800" dirty="0" smtClean="0"/>
              <a:t>		udział wzięło 69 szkół </a:t>
            </a:r>
          </a:p>
          <a:p>
            <a:pPr marL="0" indent="0">
              <a:buNone/>
            </a:pPr>
            <a:r>
              <a:rPr lang="pl-PL" sz="2800" dirty="0" smtClean="0"/>
              <a:t>	województwa zachodniopomorskiego.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1152128"/>
          </a:xfrm>
          <a:prstGeom prst="rect">
            <a:avLst/>
          </a:prstGeom>
        </p:spPr>
      </p:pic>
      <p:pic>
        <p:nvPicPr>
          <p:cNvPr id="1028" name="Picture 4" descr="Znalezione obrazy dla zapytania znaki drog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6" y="4551805"/>
            <a:ext cx="27602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63" y="5230863"/>
            <a:ext cx="1876885" cy="15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znaki drog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5" y="2253665"/>
            <a:ext cx="1546581" cy="23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dobny obra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69" y="4247415"/>
            <a:ext cx="1988325" cy="26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bezpieczeÅstwo w szkole/placÃ³wce oÅwiatowej w przepisach praw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211">
            <a:off x="2228773" y="3534289"/>
            <a:ext cx="2787222" cy="12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7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pl-PL" dirty="0" smtClean="0"/>
              <a:t>			</a:t>
            </a:r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dirty="0" smtClean="0"/>
              <a:t>		</a:t>
            </a:r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dirty="0" smtClean="0"/>
              <a:t>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Urszula Berlińska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 Wydziału Kształcenia Branżowego</a:t>
            </a:r>
          </a:p>
          <a:p>
            <a:pPr marL="0" indent="0">
              <a:buNone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Wojewódzki Koordynator Programu Bezpieczna +</a:t>
            </a:r>
          </a:p>
          <a:p>
            <a:pPr marL="0" indent="0">
              <a:buNone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Kuratorium Oświaty w Szczecinie</a:t>
            </a: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Główny cel programu;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oprawa bezpieczeństwa uczniów poprzez działania prowadzone we współpracy z organizacjami pozarządowymi oraz instytucjami zajmującymi się sprawami bezpieczeństwa, sprzyjające kształtowaniu postaw i nawyków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bezpiecznego zachowania.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332656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8032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5180"/>
            <a:ext cx="8229600" cy="5256187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realizowane w ramach czterech celów szczegółowych;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kompetencji pracowników szkoły, uczniów i rodziców w zakresie bezpiecznego korzystania z cyberprzestrzeni oraz reagowania na zagrożenia;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Kształtowanie otwartości i budowanie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pozytywnego klimatu szkoły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poprzez działania ułatwiające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współdziałanie z innymi podmiotami;</a:t>
            </a:r>
          </a:p>
          <a:p>
            <a:pPr marL="0" indent="0">
              <a:buNone/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Upowszechnienie wśród wszystkich pracowników szkoły umiejętności rozpoznawania sytuacji zagrożenia oraz wiedzy o zasadach postępowania w sytuacjach zagrożenia;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warunków do prowadzenia w jednostkach Państwowej Straży Pożarnej praktycznych zajęć edukacyjnych z zakresu bezpieczeństwa, w szczególności przeciwpożarowego.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332656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952328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„Bezpieczna+” ma charakter ramowy.</a:t>
            </a:r>
          </a:p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Istotnym elementem realizowanych działań są </a:t>
            </a:r>
            <a:r>
              <a:rPr lang="pl-PL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uwarunkowania lokalne oraz indywidualna diagnoza potrzeb danej szkoły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dzięki czemu podjęte działania pozwalają na wdrożenie pozytywnych zmian i na wyeliminowanie niekorzystnych zjawisk w perspektywie średnio- i długofalowej.</a:t>
            </a:r>
          </a:p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realizacji działań programu „Bezpieczna+” szczególnie istotne jest wsparcie szkoły przez instytucje i podmioty  z jej otoczenia, w tym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Państwową Straż Pożarną,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Policję,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traż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minną( Miejską),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ozarządowe.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23203" cy="12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PODEJMOWANE DZIAŁANIA PROJEKTOWE;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większenie kompetencji uczniów, rodziców i nauczycieli w zakresie bezpiecznego funkcjonowania w cyberprzestrzeni (Zwiększenie współpracy rodziców ze szkołami w realizacji działań  w tym zakresie.),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zrost liczby szkół, które podjęły lub kontynuują współpracę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organizacjami pozarządowymi i instytucjami zajmującymi się sprawami bezpieczeństwa, a także wzrost aktywności uczniów w tym zakresie,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odniesienie kompetencji psychospołecznych uczniów oraz wzmocnienie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nich otwartej i prospołecznej postawy,</a:t>
            </a:r>
          </a:p>
          <a:p>
            <a:pPr algn="just"/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wdrażanie działań na rzecz budowania pozytywnego klimatu szkoły, w tym poprawy relacji w zespole uczniowskim, relacji nauczyciel- uczeń, szkoła – rodzice - uczniów,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odniesienie kompetencji kadry szkół, a także uczniów i rodziców uczniów w zakresie reagowania w sytuacjach zagrożenia.</a:t>
            </a: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998"/>
            <a:ext cx="83529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" y="272998"/>
            <a:ext cx="7920880" cy="115212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„BEZPIECZNA +” Rok 2015;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24 organy prowadzące szkoły województwa zachodniopomorskiego złożyły 75 wniosków podległych im placówek. Jeden wniosek: wpłynął po terminie i nie został rozpatrzony.</a:t>
            </a:r>
          </a:p>
          <a:p>
            <a:pPr algn="just"/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Formalną ocenę przeszło pozytywnie 13 wniosków, pozostałe (61 wniosków) nie zostało zakwalifikowanych do oceny merytorycznej z uwagi na błędy formalne. </a:t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13 pozytywnie ocenionych wniosków przyjęto do realizacji.  Koszt realizacji: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145 499, 52 PLN.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9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" y="272998"/>
            <a:ext cx="7920880" cy="115212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90243" y="1380905"/>
            <a:ext cx="77679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„Bezpieczna +” Rok 2016;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  <a:cs typeface="Arial" panose="020B0604020202020204" pitchFamily="34" charset="0"/>
              </a:rPr>
              <a:t>19 organów prowadzące szkoły województwa zachodniopomorskiego złożyło 36 wniosków podległych im placówek. Jeden wniosek wpłynął po terminie i nie został rozpatrzony.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  <a:cs typeface="Arial" panose="020B0604020202020204" pitchFamily="34" charset="0"/>
              </a:rPr>
              <a:t>Formalną ocenę przeszły pozytywnie 22 wnioski, pozostałych 14 wniosków nie zostało zakwalifikowanych do oceny merytorycznej z uwagi na błędy formalne.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  <a:cs typeface="Arial" panose="020B0604020202020204" pitchFamily="34" charset="0"/>
              </a:rPr>
              <a:t>Wojewódzki Zespół Koordynujący Rządowy program „Bezpieczna+” zarekomendował   do realizacji w 2016 roku  </a:t>
            </a:r>
            <a:r>
              <a:rPr lang="pl-PL" sz="2400" b="1" dirty="0" smtClean="0">
                <a:latin typeface="+mj-lt"/>
                <a:cs typeface="Arial" panose="020B0604020202020204" pitchFamily="34" charset="0"/>
              </a:rPr>
              <a:t>22 wnioskowane projekty na łączną kwotę  246 715,51 PLN.</a:t>
            </a:r>
            <a:endParaRPr lang="pl-PL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„Bezpieczna +” Rok </a:t>
            </a: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2017;</a:t>
            </a:r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15 </a:t>
            </a:r>
            <a:r>
              <a:rPr lang="pl-PL" sz="2400" dirty="0">
                <a:solidFill>
                  <a:prstClr val="black"/>
                </a:solidFill>
                <a:cs typeface="Arial" panose="020B0604020202020204" pitchFamily="34" charset="0"/>
              </a:rPr>
              <a:t>organów prowadzące szkoły województwa zachodniopomorskiego złożyło </a:t>
            </a: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25 </a:t>
            </a:r>
            <a:r>
              <a:rPr lang="pl-PL" sz="2400" dirty="0">
                <a:solidFill>
                  <a:prstClr val="black"/>
                </a:solidFill>
                <a:cs typeface="Arial" panose="020B0604020202020204" pitchFamily="34" charset="0"/>
              </a:rPr>
              <a:t>wniosków podległych im placówek. </a:t>
            </a: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Dwa wnioski nie spełniały wymogów formalnych.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Wojewódzki </a:t>
            </a:r>
            <a:r>
              <a:rPr lang="pl-PL" sz="2400" dirty="0">
                <a:solidFill>
                  <a:prstClr val="black"/>
                </a:solidFill>
                <a:cs typeface="Arial" panose="020B0604020202020204" pitchFamily="34" charset="0"/>
              </a:rPr>
              <a:t>Zespół Koordynujący Rządowy program „Bezpieczna+” zarekomendował   do realizacji w </a:t>
            </a: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2017 </a:t>
            </a:r>
            <a:r>
              <a:rPr lang="pl-PL" sz="2400" dirty="0">
                <a:solidFill>
                  <a:prstClr val="black"/>
                </a:solidFill>
                <a:cs typeface="Arial" panose="020B0604020202020204" pitchFamily="34" charset="0"/>
              </a:rPr>
              <a:t>roku  </a:t>
            </a:r>
            <a: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21 </a:t>
            </a:r>
            <a:r>
              <a:rPr lang="pl-PL" sz="2400" b="1" dirty="0">
                <a:solidFill>
                  <a:prstClr val="black"/>
                </a:solidFill>
                <a:cs typeface="Arial" panose="020B0604020202020204" pitchFamily="34" charset="0"/>
              </a:rPr>
              <a:t>wnioskowane projekty na łączną kwotę  246 715,51 </a:t>
            </a:r>
            <a:r>
              <a:rPr lang="pl-PL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PLN.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Łączna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kwota 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zrealizowanych w ramach wniosków wyniosła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242 360,08 PLN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98"/>
            <a:ext cx="822959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1142</Words>
  <Application>Microsoft Office PowerPoint</Application>
  <PresentationFormat>Pokaz na ekranie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Urszula Berlińska</dc:creator>
  <cp:lastModifiedBy>Daniela Arciszewska</cp:lastModifiedBy>
  <cp:revision>59</cp:revision>
  <cp:lastPrinted>2016-11-25T11:22:32Z</cp:lastPrinted>
  <dcterms:created xsi:type="dcterms:W3CDTF">2016-11-25T09:37:42Z</dcterms:created>
  <dcterms:modified xsi:type="dcterms:W3CDTF">2018-04-16T06:45:18Z</dcterms:modified>
</cp:coreProperties>
</file>